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2"/>
  </p:normalViewPr>
  <p:slideViewPr>
    <p:cSldViewPr snapToGrid="0">
      <p:cViewPr varScale="1">
        <p:scale>
          <a:sx n="104" d="100"/>
          <a:sy n="104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691E67-E92B-434E-9613-9453DE488AB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47074F2-746E-423D-B550-7EC968A9B127}">
      <dgm:prSet/>
      <dgm:spPr/>
      <dgm:t>
        <a:bodyPr/>
        <a:lstStyle/>
        <a:p>
          <a:r>
            <a:rPr lang="en-US"/>
            <a:t>Linear Regression </a:t>
          </a:r>
        </a:p>
      </dgm:t>
    </dgm:pt>
    <dgm:pt modelId="{AC2F2EF6-0C05-41B5-9FBB-6E390B39C5F1}" type="parTrans" cxnId="{C773A934-B4F2-4A95-B4E7-0AA60C6CA540}">
      <dgm:prSet/>
      <dgm:spPr/>
      <dgm:t>
        <a:bodyPr/>
        <a:lstStyle/>
        <a:p>
          <a:endParaRPr lang="en-US"/>
        </a:p>
      </dgm:t>
    </dgm:pt>
    <dgm:pt modelId="{93D00FA4-CDB6-410C-B409-821F4219EFF5}" type="sibTrans" cxnId="{C773A934-B4F2-4A95-B4E7-0AA60C6CA540}">
      <dgm:prSet/>
      <dgm:spPr/>
      <dgm:t>
        <a:bodyPr/>
        <a:lstStyle/>
        <a:p>
          <a:endParaRPr lang="en-US"/>
        </a:p>
      </dgm:t>
    </dgm:pt>
    <dgm:pt modelId="{6F4F171B-C084-4854-999E-202FA7FEEE5F}">
      <dgm:prSet/>
      <dgm:spPr/>
      <dgm:t>
        <a:bodyPr/>
        <a:lstStyle/>
        <a:p>
          <a:r>
            <a:rPr lang="en-US"/>
            <a:t>Random Forest Regressor </a:t>
          </a:r>
        </a:p>
      </dgm:t>
    </dgm:pt>
    <dgm:pt modelId="{5AA9D7E5-1D97-45A3-9459-81FBC588F9BB}" type="parTrans" cxnId="{FA3A49A6-2196-4CF7-86E5-06AE0E5FC297}">
      <dgm:prSet/>
      <dgm:spPr/>
      <dgm:t>
        <a:bodyPr/>
        <a:lstStyle/>
        <a:p>
          <a:endParaRPr lang="en-US"/>
        </a:p>
      </dgm:t>
    </dgm:pt>
    <dgm:pt modelId="{72684EAB-B1F6-4D9A-9F2E-EA1E328B77EC}" type="sibTrans" cxnId="{FA3A49A6-2196-4CF7-86E5-06AE0E5FC297}">
      <dgm:prSet/>
      <dgm:spPr/>
      <dgm:t>
        <a:bodyPr/>
        <a:lstStyle/>
        <a:p>
          <a:endParaRPr lang="en-US"/>
        </a:p>
      </dgm:t>
    </dgm:pt>
    <dgm:pt modelId="{44F1A4D5-6C9F-4B60-B812-A49374C6F686}">
      <dgm:prSet/>
      <dgm:spPr/>
      <dgm:t>
        <a:bodyPr/>
        <a:lstStyle/>
        <a:p>
          <a:r>
            <a:rPr lang="en-US"/>
            <a:t>Adaptive Boosting Regressor</a:t>
          </a:r>
        </a:p>
      </dgm:t>
    </dgm:pt>
    <dgm:pt modelId="{25E4722A-50EC-4B71-AD8F-BDA913C366FB}" type="parTrans" cxnId="{0037D2B6-47A9-43BF-AD30-F625CDB1652C}">
      <dgm:prSet/>
      <dgm:spPr/>
      <dgm:t>
        <a:bodyPr/>
        <a:lstStyle/>
        <a:p>
          <a:endParaRPr lang="en-US"/>
        </a:p>
      </dgm:t>
    </dgm:pt>
    <dgm:pt modelId="{1C1DB405-3F81-4FA5-8E98-86665777E500}" type="sibTrans" cxnId="{0037D2B6-47A9-43BF-AD30-F625CDB1652C}">
      <dgm:prSet/>
      <dgm:spPr/>
      <dgm:t>
        <a:bodyPr/>
        <a:lstStyle/>
        <a:p>
          <a:endParaRPr lang="en-US"/>
        </a:p>
      </dgm:t>
    </dgm:pt>
    <dgm:pt modelId="{5F754499-4431-B346-A56F-EAB87347C856}" type="pres">
      <dgm:prSet presAssocID="{BE691E67-E92B-434E-9613-9453DE488AB2}" presName="linear" presStyleCnt="0">
        <dgm:presLayoutVars>
          <dgm:animLvl val="lvl"/>
          <dgm:resizeHandles val="exact"/>
        </dgm:presLayoutVars>
      </dgm:prSet>
      <dgm:spPr/>
    </dgm:pt>
    <dgm:pt modelId="{F967B88E-BEDB-7949-A7B4-A87FDCB72531}" type="pres">
      <dgm:prSet presAssocID="{447074F2-746E-423D-B550-7EC968A9B12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8CDCA36-EC32-8D47-B1B6-9E9F3816CE85}" type="pres">
      <dgm:prSet presAssocID="{93D00FA4-CDB6-410C-B409-821F4219EFF5}" presName="spacer" presStyleCnt="0"/>
      <dgm:spPr/>
    </dgm:pt>
    <dgm:pt modelId="{C0634C6C-DBB0-C04B-9E64-D0CC9F4F2330}" type="pres">
      <dgm:prSet presAssocID="{6F4F171B-C084-4854-999E-202FA7FEEE5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E874CD1-D919-3048-A0F4-84517CD417D2}" type="pres">
      <dgm:prSet presAssocID="{72684EAB-B1F6-4D9A-9F2E-EA1E328B77EC}" presName="spacer" presStyleCnt="0"/>
      <dgm:spPr/>
    </dgm:pt>
    <dgm:pt modelId="{19E39D1A-BDC3-D94F-9865-9298DE2DC1C2}" type="pres">
      <dgm:prSet presAssocID="{44F1A4D5-6C9F-4B60-B812-A49374C6F68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4F0FE06-1793-3A49-A707-11EA4AAE93B3}" type="presOf" srcId="{6F4F171B-C084-4854-999E-202FA7FEEE5F}" destId="{C0634C6C-DBB0-C04B-9E64-D0CC9F4F2330}" srcOrd="0" destOrd="0" presId="urn:microsoft.com/office/officeart/2005/8/layout/vList2"/>
    <dgm:cxn modelId="{C773A934-B4F2-4A95-B4E7-0AA60C6CA540}" srcId="{BE691E67-E92B-434E-9613-9453DE488AB2}" destId="{447074F2-746E-423D-B550-7EC968A9B127}" srcOrd="0" destOrd="0" parTransId="{AC2F2EF6-0C05-41B5-9FBB-6E390B39C5F1}" sibTransId="{93D00FA4-CDB6-410C-B409-821F4219EFF5}"/>
    <dgm:cxn modelId="{105AC53A-76E2-1847-AA00-B5D20BEE1100}" type="presOf" srcId="{BE691E67-E92B-434E-9613-9453DE488AB2}" destId="{5F754499-4431-B346-A56F-EAB87347C856}" srcOrd="0" destOrd="0" presId="urn:microsoft.com/office/officeart/2005/8/layout/vList2"/>
    <dgm:cxn modelId="{B2908E73-7698-F04A-9039-A42F8104FCE4}" type="presOf" srcId="{44F1A4D5-6C9F-4B60-B812-A49374C6F686}" destId="{19E39D1A-BDC3-D94F-9865-9298DE2DC1C2}" srcOrd="0" destOrd="0" presId="urn:microsoft.com/office/officeart/2005/8/layout/vList2"/>
    <dgm:cxn modelId="{FA3A49A6-2196-4CF7-86E5-06AE0E5FC297}" srcId="{BE691E67-E92B-434E-9613-9453DE488AB2}" destId="{6F4F171B-C084-4854-999E-202FA7FEEE5F}" srcOrd="1" destOrd="0" parTransId="{5AA9D7E5-1D97-45A3-9459-81FBC588F9BB}" sibTransId="{72684EAB-B1F6-4D9A-9F2E-EA1E328B77EC}"/>
    <dgm:cxn modelId="{0037D2B6-47A9-43BF-AD30-F625CDB1652C}" srcId="{BE691E67-E92B-434E-9613-9453DE488AB2}" destId="{44F1A4D5-6C9F-4B60-B812-A49374C6F686}" srcOrd="2" destOrd="0" parTransId="{25E4722A-50EC-4B71-AD8F-BDA913C366FB}" sibTransId="{1C1DB405-3F81-4FA5-8E98-86665777E500}"/>
    <dgm:cxn modelId="{2CD807DE-FCEB-6A4E-9CBB-873AC76B0892}" type="presOf" srcId="{447074F2-746E-423D-B550-7EC968A9B127}" destId="{F967B88E-BEDB-7949-A7B4-A87FDCB72531}" srcOrd="0" destOrd="0" presId="urn:microsoft.com/office/officeart/2005/8/layout/vList2"/>
    <dgm:cxn modelId="{55A60D1C-09D7-F94F-BDAE-7FE0E209DCE3}" type="presParOf" srcId="{5F754499-4431-B346-A56F-EAB87347C856}" destId="{F967B88E-BEDB-7949-A7B4-A87FDCB72531}" srcOrd="0" destOrd="0" presId="urn:microsoft.com/office/officeart/2005/8/layout/vList2"/>
    <dgm:cxn modelId="{DF45AF4B-EE78-AF45-843B-24BF3747326B}" type="presParOf" srcId="{5F754499-4431-B346-A56F-EAB87347C856}" destId="{28CDCA36-EC32-8D47-B1B6-9E9F3816CE85}" srcOrd="1" destOrd="0" presId="urn:microsoft.com/office/officeart/2005/8/layout/vList2"/>
    <dgm:cxn modelId="{45DE4DC1-E04C-444B-8C66-5685FCA7C93C}" type="presParOf" srcId="{5F754499-4431-B346-A56F-EAB87347C856}" destId="{C0634C6C-DBB0-C04B-9E64-D0CC9F4F2330}" srcOrd="2" destOrd="0" presId="urn:microsoft.com/office/officeart/2005/8/layout/vList2"/>
    <dgm:cxn modelId="{E5E59CD7-B33A-CC4B-B91B-123FA9104B8E}" type="presParOf" srcId="{5F754499-4431-B346-A56F-EAB87347C856}" destId="{CE874CD1-D919-3048-A0F4-84517CD417D2}" srcOrd="3" destOrd="0" presId="urn:microsoft.com/office/officeart/2005/8/layout/vList2"/>
    <dgm:cxn modelId="{E28F34FF-6F50-F54C-86A6-C12A763A4618}" type="presParOf" srcId="{5F754499-4431-B346-A56F-EAB87347C856}" destId="{19E39D1A-BDC3-D94F-9865-9298DE2DC1C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67B88E-BEDB-7949-A7B4-A87FDCB72531}">
      <dsp:nvSpPr>
        <dsp:cNvPr id="0" name=""/>
        <dsp:cNvSpPr/>
      </dsp:nvSpPr>
      <dsp:spPr>
        <a:xfrm>
          <a:off x="0" y="3763"/>
          <a:ext cx="6263640" cy="174790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Linear Regression </a:t>
          </a:r>
        </a:p>
      </dsp:txBody>
      <dsp:txXfrm>
        <a:off x="85326" y="89089"/>
        <a:ext cx="6092988" cy="1577254"/>
      </dsp:txXfrm>
    </dsp:sp>
    <dsp:sp modelId="{C0634C6C-DBB0-C04B-9E64-D0CC9F4F2330}">
      <dsp:nvSpPr>
        <dsp:cNvPr id="0" name=""/>
        <dsp:cNvSpPr/>
      </dsp:nvSpPr>
      <dsp:spPr>
        <a:xfrm>
          <a:off x="0" y="1878390"/>
          <a:ext cx="6263640" cy="1747906"/>
        </a:xfrm>
        <a:prstGeom prst="roundRect">
          <a:avLst/>
        </a:prstGeom>
        <a:solidFill>
          <a:schemeClr val="accent2">
            <a:hueOff val="3604206"/>
            <a:satOff val="5500"/>
            <a:lumOff val="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Random Forest Regressor </a:t>
          </a:r>
        </a:p>
      </dsp:txBody>
      <dsp:txXfrm>
        <a:off x="85326" y="1963716"/>
        <a:ext cx="6092988" cy="1577254"/>
      </dsp:txXfrm>
    </dsp:sp>
    <dsp:sp modelId="{19E39D1A-BDC3-D94F-9865-9298DE2DC1C2}">
      <dsp:nvSpPr>
        <dsp:cNvPr id="0" name=""/>
        <dsp:cNvSpPr/>
      </dsp:nvSpPr>
      <dsp:spPr>
        <a:xfrm>
          <a:off x="0" y="3753017"/>
          <a:ext cx="6263640" cy="1747906"/>
        </a:xfrm>
        <a:prstGeom prst="roundRect">
          <a:avLst/>
        </a:prstGeom>
        <a:solidFill>
          <a:schemeClr val="accent2">
            <a:hueOff val="7208412"/>
            <a:satOff val="10999"/>
            <a:lumOff val="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Adaptive Boosting Regressor</a:t>
          </a:r>
        </a:p>
      </dsp:txBody>
      <dsp:txXfrm>
        <a:off x="85326" y="3838343"/>
        <a:ext cx="6092988" cy="1577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992D-31AC-8C49-97AE-8FF96006375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13D2-4A3B-6C46-AAF7-CF97DE6C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37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992D-31AC-8C49-97AE-8FF96006375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13D2-4A3B-6C46-AAF7-CF97DE6C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55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992D-31AC-8C49-97AE-8FF96006375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13D2-4A3B-6C46-AAF7-CF97DE6C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21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992D-31AC-8C49-97AE-8FF96006375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13D2-4A3B-6C46-AAF7-CF97DE6C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91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992D-31AC-8C49-97AE-8FF96006375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13D2-4A3B-6C46-AAF7-CF97DE6C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992D-31AC-8C49-97AE-8FF96006375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13D2-4A3B-6C46-AAF7-CF97DE6C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3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992D-31AC-8C49-97AE-8FF96006375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13D2-4A3B-6C46-AAF7-CF97DE6C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73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992D-31AC-8C49-97AE-8FF96006375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13D2-4A3B-6C46-AAF7-CF97DE6C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75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992D-31AC-8C49-97AE-8FF96006375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13D2-4A3B-6C46-AAF7-CF97DE6C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53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992D-31AC-8C49-97AE-8FF96006375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13D2-4A3B-6C46-AAF7-CF97DE6C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71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992D-31AC-8C49-97AE-8FF96006375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13D2-4A3B-6C46-AAF7-CF97DE6C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7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7992D-31AC-8C49-97AE-8FF96006375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313D2-4A3B-6C46-AAF7-CF97DE6C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683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01CD-ACCB-F80D-99B6-B2BB9984B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Used Car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3466C0-8653-E82B-FF13-614F10F31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Marcos Wang</a:t>
            </a:r>
          </a:p>
          <a:p>
            <a:r>
              <a:rPr lang="en-US" sz="1400" dirty="0"/>
              <a:t>Springboard Data Science Career Track  </a:t>
            </a:r>
          </a:p>
        </p:txBody>
      </p:sp>
    </p:spTree>
    <p:extLst>
      <p:ext uri="{BB962C8B-B14F-4D97-AF65-F5344CB8AC3E}">
        <p14:creationId xmlns:p14="http://schemas.microsoft.com/office/powerpoint/2010/main" val="3391459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0F6AA-E2B3-EB4E-621B-A90633A88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feature correlates the most with the price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58817CE6-0BFD-93A2-D55E-A6922B367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5438" y="492573"/>
            <a:ext cx="6190312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47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CA84D-869D-3A51-40E5-0C0881854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state sold most used car</a:t>
            </a:r>
            <a:b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F53CA0C4-DA7C-F01C-81F7-5C5761AE2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565" y="2509911"/>
            <a:ext cx="1058977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8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87EB-6246-0925-BE53-056C58138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Which year of car are best selling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A40A118-5787-1BF0-A56E-0BD92522E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1234"/>
            <a:ext cx="10515600" cy="4100119"/>
          </a:xfrm>
        </p:spPr>
      </p:pic>
    </p:spTree>
    <p:extLst>
      <p:ext uri="{BB962C8B-B14F-4D97-AF65-F5344CB8AC3E}">
        <p14:creationId xmlns:p14="http://schemas.microsoft.com/office/powerpoint/2010/main" val="2695362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03AD6-E24C-495B-7807-66240599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Pre-processing and Training Data Development</a:t>
            </a:r>
            <a:br>
              <a:rPr lang="en-US" sz="51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5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6991CB07-DAE7-5897-BBA3-51E18CF1C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03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AEB24BA2-BA8C-9F9E-7F45-1FE023B6C5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3ED82-2DFD-C4E0-42D6-767D90323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741"/>
            <a:ext cx="11184924" cy="4731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Categorical Features		Splitting Data			Scaling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    Label Encoder			    X = Price		               Standardization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				    80/20			   Standard Scaler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5EC441E-FE12-CE9B-ABCB-CDDA0C1E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3317370" cy="243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90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5DD5E-9C5B-4831-A38D-54A0FE719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Modeling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79DAFD08-2DDB-0F07-6A31-CFA691662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48466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2957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een trees in the forest">
            <a:extLst>
              <a:ext uri="{FF2B5EF4-FFF2-40B4-BE49-F238E27FC236}">
                <a16:creationId xmlns:a16="http://schemas.microsoft.com/office/drawing/2014/main" id="{E2D81B54-9BD9-407D-0AE8-4614FA2EE4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B45F9A-C947-652A-8027-C0566DE75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Winner: Random Forest Regressor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42298-88E2-B3ED-EBAA-2E848ABB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R2 score =</a:t>
            </a:r>
            <a:r>
              <a:rPr lang="en-US" sz="2400" b="0" i="0" u="none" strike="noStrike" dirty="0">
                <a:solidFill>
                  <a:srgbClr val="FFFFFF"/>
                </a:solidFill>
                <a:effectLst/>
              </a:rPr>
              <a:t> 0.9662798070787618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200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s parked in a line">
            <a:extLst>
              <a:ext uri="{FF2B5EF4-FFF2-40B4-BE49-F238E27FC236}">
                <a16:creationId xmlns:a16="http://schemas.microsoft.com/office/drawing/2014/main" id="{AF622EF8-0FB9-03DF-5D3D-AF5790EE7A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188" b="188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842910-9B84-C059-7CEC-6414C244A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Conclusion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C4A3A-70A7-EC46-1C5F-E796E7940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Mileage and age of the car affect the selling price the most.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Out of 3 supervised regression models, the Random Forest Regressor provided the best results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With more dataset with features such as the date that the car is sold, accident history and </a:t>
            </a:r>
            <a:r>
              <a:rPr lang="en-US" sz="2000" dirty="0" err="1">
                <a:solidFill>
                  <a:srgbClr val="FFFFFF"/>
                </a:solidFill>
              </a:rPr>
              <a:t>etc</a:t>
            </a:r>
            <a:r>
              <a:rPr lang="en-US" sz="2000" dirty="0">
                <a:solidFill>
                  <a:srgbClr val="FFFFFF"/>
                </a:solidFill>
              </a:rPr>
              <a:t>, the model can be improved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4201137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CD42E-CEF0-6F17-1EC8-247C0DEA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The problem</a:t>
            </a:r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88CAE4-27BF-4220-4749-B200CD501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1361532"/>
          </a:xfrm>
        </p:spPr>
        <p:txBody>
          <a:bodyPr>
            <a:normAutofit/>
          </a:bodyPr>
          <a:lstStyle/>
          <a:p>
            <a:r>
              <a:rPr lang="en-US" sz="2200" dirty="0"/>
              <a:t>Used car prices has skyrocketed since 2020</a:t>
            </a:r>
          </a:p>
          <a:p>
            <a:r>
              <a:rPr lang="en-US" sz="2200" dirty="0"/>
              <a:t>Supply chain &amp; logistic delay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Content Placeholder 4" descr="A group of cars parked in a parking lot&#10;&#10;Description automatically generated with medium confidence">
            <a:extLst>
              <a:ext uri="{FF2B5EF4-FFF2-40B4-BE49-F238E27FC236}">
                <a16:creationId xmlns:a16="http://schemas.microsoft.com/office/drawing/2014/main" id="{333AD19E-73CF-57C3-D761-9D6231FE7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6" r="3543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C14E23-1633-C094-E5AD-E5AABCEC0E87}"/>
              </a:ext>
            </a:extLst>
          </p:cNvPr>
          <p:cNvSpPr txBox="1"/>
          <p:nvPr/>
        </p:nvSpPr>
        <p:spPr>
          <a:xfrm>
            <a:off x="640080" y="5286113"/>
            <a:ext cx="3831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factors affects the car price?</a:t>
            </a:r>
          </a:p>
          <a:p>
            <a:r>
              <a:rPr lang="en-US" dirty="0"/>
              <a:t>Can we predict the price for used cars?</a:t>
            </a:r>
          </a:p>
        </p:txBody>
      </p:sp>
    </p:spTree>
    <p:extLst>
      <p:ext uri="{BB962C8B-B14F-4D97-AF65-F5344CB8AC3E}">
        <p14:creationId xmlns:p14="http://schemas.microsoft.com/office/powerpoint/2010/main" val="1851567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2B89F-ADE1-DD2C-010B-D1739967A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might care?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9B78E-9AD7-B6A2-2A58-03708412B95E}"/>
              </a:ext>
            </a:extLst>
          </p:cNvPr>
          <p:cNvSpPr txBox="1"/>
          <p:nvPr/>
        </p:nvSpPr>
        <p:spPr>
          <a:xfrm>
            <a:off x="903888" y="1897115"/>
            <a:ext cx="1067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Car Dealers                      				  Car Buyers						       Mobile apps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2DF5E55-420E-FDDB-4423-B578F1DDF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46" y="2601097"/>
            <a:ext cx="1587500" cy="115570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211BBFA-478F-8DE7-D1CC-768BB689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99" y="4037557"/>
            <a:ext cx="3168846" cy="1782476"/>
          </a:xfrm>
          <a:prstGeom prst="rect">
            <a:avLst/>
          </a:prstGeom>
        </p:spPr>
      </p:pic>
      <p:pic>
        <p:nvPicPr>
          <p:cNvPr id="12" name="Picture 11" descr="A person sitting on the floor holding a cardboard sign&#10;&#10;Description automatically generated with low confidence">
            <a:extLst>
              <a:ext uri="{FF2B5EF4-FFF2-40B4-BE49-F238E27FC236}">
                <a16:creationId xmlns:a16="http://schemas.microsoft.com/office/drawing/2014/main" id="{18E6A611-E63B-0079-798E-86BBEB1E8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093" y="2420907"/>
            <a:ext cx="2190124" cy="3288474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F8AD4CE0-FBD9-CD07-9B5D-0C7F6423E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0301" y="2437544"/>
            <a:ext cx="2095387" cy="1178655"/>
          </a:xfrm>
          <a:prstGeom prst="rect">
            <a:avLst/>
          </a:prstGeom>
        </p:spPr>
      </p:pic>
      <p:pic>
        <p:nvPicPr>
          <p:cNvPr id="16" name="Picture 15" descr="Logo, icon&#10;&#10;Description automatically generated">
            <a:extLst>
              <a:ext uri="{FF2B5EF4-FFF2-40B4-BE49-F238E27FC236}">
                <a16:creationId xmlns:a16="http://schemas.microsoft.com/office/drawing/2014/main" id="{C507B663-F9DE-BD0D-4D39-E0067F4CF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390" y="4339467"/>
            <a:ext cx="1665208" cy="11786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459ADE-C54E-D61C-FEF8-34C4D32751F8}"/>
              </a:ext>
            </a:extLst>
          </p:cNvPr>
          <p:cNvSpPr txBox="1"/>
          <p:nvPr/>
        </p:nvSpPr>
        <p:spPr>
          <a:xfrm>
            <a:off x="10007809" y="6124771"/>
            <a:ext cx="2248929" cy="36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631691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Large car car park from above">
            <a:extLst>
              <a:ext uri="{FF2B5EF4-FFF2-40B4-BE49-F238E27FC236}">
                <a16:creationId xmlns:a16="http://schemas.microsoft.com/office/drawing/2014/main" id="{6B0E64A2-8FF4-9948-B198-CFD101CC5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6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789A5-9A31-FBAF-06AF-178774C02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anchor="b">
            <a:normAutofit/>
          </a:bodyPr>
          <a:lstStyle/>
          <a:p>
            <a:r>
              <a:rPr lang="en-US" sz="3600"/>
              <a:t>What factors determine the car price	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27CAC63-39DA-2D05-0EBB-E289C1BBF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722729"/>
            <a:ext cx="3633747" cy="2700062"/>
          </a:xfrm>
        </p:spPr>
        <p:txBody>
          <a:bodyPr>
            <a:normAutofit/>
          </a:bodyPr>
          <a:lstStyle/>
          <a:p>
            <a:r>
              <a:rPr lang="en-US" sz="2000"/>
              <a:t>Make</a:t>
            </a:r>
          </a:p>
          <a:p>
            <a:r>
              <a:rPr lang="en-US" sz="2000"/>
              <a:t>Model</a:t>
            </a:r>
          </a:p>
          <a:p>
            <a:r>
              <a:rPr lang="en-US" sz="2000"/>
              <a:t>Mileage</a:t>
            </a:r>
          </a:p>
          <a:p>
            <a:r>
              <a:rPr lang="en-US" sz="2000"/>
              <a:t>Age</a:t>
            </a:r>
          </a:p>
          <a:p>
            <a:r>
              <a:rPr lang="en-US" sz="2000"/>
              <a:t>City</a:t>
            </a:r>
          </a:p>
          <a:p>
            <a:r>
              <a:rPr lang="en-US" sz="2000"/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75106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1F5D7-8C92-5A4F-2191-2876100A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Data Information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872E6-E02C-A573-17B4-39E2BF59CFD8}"/>
              </a:ext>
            </a:extLst>
          </p:cNvPr>
          <p:cNvSpPr txBox="1"/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acquired from Kaggle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records: 852,122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3 numerical features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5 categorical features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85CC3338-3EB4-00D8-848C-91C0CB88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073" y="517600"/>
            <a:ext cx="4220308" cy="2743200"/>
          </a:xfrm>
          <a:prstGeom prst="rect">
            <a:avLst/>
          </a:prstGeom>
        </p:spPr>
      </p:pic>
      <p:pic>
        <p:nvPicPr>
          <p:cNvPr id="9" name="Content Placeholder 8" descr="Logo&#10;&#10;Description automatically generated">
            <a:extLst>
              <a:ext uri="{FF2B5EF4-FFF2-40B4-BE49-F238E27FC236}">
                <a16:creationId xmlns:a16="http://schemas.microsoft.com/office/drawing/2014/main" id="{BE3AE5C2-C44A-AF04-A951-1440AA845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17368" y="3808822"/>
            <a:ext cx="5135719" cy="19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66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2CCE7-E7C9-B609-934B-F72962B6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ED451-3D12-6868-9243-AE1690AE1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Checking missing values			    Checking  duplicated values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629209A-F96A-574D-8FF0-1740E545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09" y="2599463"/>
            <a:ext cx="1703696" cy="28028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F949B5-6C3F-EDBD-574F-95C7506C3EC8}"/>
              </a:ext>
            </a:extLst>
          </p:cNvPr>
          <p:cNvSpPr txBox="1"/>
          <p:nvPr/>
        </p:nvSpPr>
        <p:spPr>
          <a:xfrm>
            <a:off x="1198757" y="5715298"/>
            <a:ext cx="2405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missing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0FB79A-91AF-6C49-F241-00D668903A12}"/>
              </a:ext>
            </a:extLst>
          </p:cNvPr>
          <p:cNvSpPr txBox="1"/>
          <p:nvPr/>
        </p:nvSpPr>
        <p:spPr>
          <a:xfrm>
            <a:off x="6632028" y="3308392"/>
            <a:ext cx="41701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Create ‘Duplicated’ Column</a:t>
            </a:r>
          </a:p>
          <a:p>
            <a:endParaRPr lang="en-US" sz="2800" dirty="0"/>
          </a:p>
          <a:p>
            <a:r>
              <a:rPr lang="en-US" sz="2800" dirty="0"/>
              <a:t>Drop duplicated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FC9C9-757E-E0E4-2642-2C4985AC0FD4}"/>
              </a:ext>
            </a:extLst>
          </p:cNvPr>
          <p:cNvSpPr txBox="1"/>
          <p:nvPr/>
        </p:nvSpPr>
        <p:spPr>
          <a:xfrm>
            <a:off x="6632028" y="5715297"/>
            <a:ext cx="3854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u="none" strike="noStrike" dirty="0">
                <a:effectLst/>
                <a:latin typeface="-apple-system"/>
              </a:rPr>
              <a:t>852,092 record after cleaning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4378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ntage english car">
            <a:extLst>
              <a:ext uri="{FF2B5EF4-FFF2-40B4-BE49-F238E27FC236}">
                <a16:creationId xmlns:a16="http://schemas.microsoft.com/office/drawing/2014/main" id="{A41B7486-84EE-D581-BFF4-8A67183E8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1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7960B-3C52-D939-6F04-11D6BE4C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Exploratory Data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28985-35F4-A5A0-85E4-CC4F2F287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1700" dirty="0"/>
              <a:t>5 questions to explore </a:t>
            </a:r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>
                <a:latin typeface="var(--jp-content-font-family)"/>
              </a:rPr>
              <a:t>What’s the average car price per year</a:t>
            </a:r>
          </a:p>
          <a:p>
            <a:r>
              <a:rPr lang="en-US" sz="1700" dirty="0">
                <a:latin typeface="var(--jp-content-font-family)"/>
              </a:rPr>
              <a:t>What are the 5 most expensive car models </a:t>
            </a:r>
            <a:endParaRPr lang="en-US" sz="1700" dirty="0">
              <a:effectLst/>
              <a:latin typeface="var(--jp-content-font-family)"/>
            </a:endParaRPr>
          </a:p>
          <a:p>
            <a:r>
              <a:rPr lang="en-US" sz="1700" dirty="0"/>
              <a:t>Which feature correlates the most with the price</a:t>
            </a:r>
          </a:p>
          <a:p>
            <a:r>
              <a:rPr lang="en-US" sz="1700" dirty="0"/>
              <a:t>What state sold most used car</a:t>
            </a:r>
          </a:p>
          <a:p>
            <a:r>
              <a:rPr lang="en-US" sz="1700" dirty="0"/>
              <a:t>Which year of car are best selling</a:t>
            </a:r>
            <a:br>
              <a:rPr lang="en-US" sz="1700" dirty="0"/>
            </a:b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lvl="1"/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54020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D0A5A-6176-0F42-B930-3A346CDE2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What’s the average car price per year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B648A66-6F62-8BD0-B447-29F7DCC48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903030"/>
            <a:ext cx="11496821" cy="304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36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893BD-C100-8BEE-41D0-FB9447D8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are the 5 most expensive car models </a:t>
            </a:r>
            <a:br>
              <a:rPr lang="en-US" sz="30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B052BDA1-432A-6065-C379-8E27C30D1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913546"/>
            <a:ext cx="11496821" cy="319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00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9564</TotalTime>
  <Words>329</Words>
  <Application>Microsoft Macintosh PowerPoint</Application>
  <PresentationFormat>Widescreen</PresentationFormat>
  <Paragraphs>62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-apple-system</vt:lpstr>
      <vt:lpstr>Meiryo</vt:lpstr>
      <vt:lpstr>var(--jp-content-font-family)</vt:lpstr>
      <vt:lpstr>Arial</vt:lpstr>
      <vt:lpstr>Calibri</vt:lpstr>
      <vt:lpstr>Calibri Light</vt:lpstr>
      <vt:lpstr>Office Theme</vt:lpstr>
      <vt:lpstr>Used Car Price Prediction</vt:lpstr>
      <vt:lpstr>The problem</vt:lpstr>
      <vt:lpstr>Who might care?</vt:lpstr>
      <vt:lpstr>What factors determine the car price </vt:lpstr>
      <vt:lpstr>Data Information</vt:lpstr>
      <vt:lpstr>Data Wrangling</vt:lpstr>
      <vt:lpstr>Exploratory Data Analysis</vt:lpstr>
      <vt:lpstr>What’s the average car price per year</vt:lpstr>
      <vt:lpstr>What are the 5 most expensive car models  </vt:lpstr>
      <vt:lpstr>Which feature correlates the most with the price </vt:lpstr>
      <vt:lpstr>What state sold most used car </vt:lpstr>
      <vt:lpstr>Which year of car are best selling </vt:lpstr>
      <vt:lpstr>Pre-processing and Training Data Development </vt:lpstr>
      <vt:lpstr>PowerPoint Presentation</vt:lpstr>
      <vt:lpstr>Modeling</vt:lpstr>
      <vt:lpstr>Winner: Random Forest Regressor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Used Car Price Prediction</dc:title>
  <dc:creator>Marcos Wang</dc:creator>
  <cp:lastModifiedBy>Marcos Wang</cp:lastModifiedBy>
  <cp:revision>4</cp:revision>
  <dcterms:created xsi:type="dcterms:W3CDTF">2022-09-29T05:16:02Z</dcterms:created>
  <dcterms:modified xsi:type="dcterms:W3CDTF">2022-10-05T20:40:09Z</dcterms:modified>
</cp:coreProperties>
</file>